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30"/>
  </p:notesMasterIdLst>
  <p:handoutMasterIdLst>
    <p:handoutMasterId r:id="rId31"/>
  </p:handoutMasterIdLst>
  <p:sldIdLst>
    <p:sldId id="446" r:id="rId5"/>
    <p:sldId id="447" r:id="rId6"/>
    <p:sldId id="449" r:id="rId7"/>
    <p:sldId id="427" r:id="rId8"/>
    <p:sldId id="455" r:id="rId9"/>
    <p:sldId id="453" r:id="rId10"/>
    <p:sldId id="457" r:id="rId11"/>
    <p:sldId id="459" r:id="rId12"/>
    <p:sldId id="456" r:id="rId13"/>
    <p:sldId id="462" r:id="rId14"/>
    <p:sldId id="461" r:id="rId15"/>
    <p:sldId id="465" r:id="rId16"/>
    <p:sldId id="466" r:id="rId17"/>
    <p:sldId id="460" r:id="rId18"/>
    <p:sldId id="467" r:id="rId19"/>
    <p:sldId id="470" r:id="rId20"/>
    <p:sldId id="471" r:id="rId21"/>
    <p:sldId id="472" r:id="rId22"/>
    <p:sldId id="469" r:id="rId23"/>
    <p:sldId id="468" r:id="rId24"/>
    <p:sldId id="476" r:id="rId25"/>
    <p:sldId id="477" r:id="rId26"/>
    <p:sldId id="478" r:id="rId27"/>
    <p:sldId id="473" r:id="rId28"/>
    <p:sldId id="475" r:id="rId2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82D"/>
    <a:srgbClr val="8C5896"/>
    <a:srgbClr val="7C6560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9A242-E96D-4774-B4B7-9A29264B88F7}" v="22" dt="2022-10-08T10:56:08.414"/>
    <p1510:client id="{2ED264FD-278F-4894-B067-2B7ADA8CA0FF}" v="162" dt="2022-10-13T07:42:36.025"/>
    <p1510:client id="{3DC68202-E6B7-42B5-B6C4-97DDE411D12B}" v="802" dt="2022-10-08T13:45:55.797"/>
    <p1510:client id="{3DE142AB-9049-4FC1-9B05-524D67B76940}" v="297" dt="2022-10-11T13:19:07.648"/>
    <p1510:client id="{6AAC3117-A1F4-45EE-B15A-FD32972C7CD0}" v="631" dt="2022-10-12T08:51:48.317"/>
    <p1510:client id="{AC0329AE-41B9-43A2-B367-45B2C986CF6C}" v="2931" dt="2022-10-07T10:59:49.624"/>
    <p1510:client id="{FAE375D3-7742-455B-8377-62C3DB713B12}" v="701" dt="2022-10-11T11:18:42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AAFF37-A6BD-4E55-9597-7E049749C80D}" type="datetime1">
              <a:rPr lang="fr-FR" smtClean="0"/>
              <a:t>13/10/2022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AE391-0FD0-4DA6-A76E-F2CBAA030AE0}" type="datetime1">
              <a:rPr lang="fr-FR" smtClean="0"/>
              <a:pPr/>
              <a:t>13/10/2022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58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7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divertis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8" name="Espace réservé d’image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immersive divertis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fr-FR" noProof="0"/>
              <a:t>Cliquez sur le texte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ction d’équilibr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8" name="Espace réservé d’image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immersive actions d’équilibr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ourc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8" name="Espace réservé d’image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immersive sourc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du spectac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8" name="Espace réservé d’image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immersive star du spectac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EAE0330-F709-4373-88BD-F2477CA6DE51}" type="datetime1">
              <a:rPr lang="fr-FR" noProof="0" smtClean="0"/>
              <a:t>13/10/2022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C247F1D-F563-49E4-AA06-094F93510411}" type="datetime1">
              <a:rPr lang="fr-FR" noProof="0" smtClean="0"/>
              <a:t>13/10/2022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0F9672-4C60-4CA7-BA48-66195B990993}" type="datetime1">
              <a:rPr lang="fr-FR" noProof="0" smtClean="0"/>
              <a:t>13/10/2022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3AABED-850A-44F6-9742-3953130F9FB5}" type="datetime1">
              <a:rPr lang="fr-FR" noProof="0" smtClean="0"/>
              <a:t>13/10/2022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6417784109510254592/" TargetMode="External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271" y="3794336"/>
            <a:ext cx="5912451" cy="2803600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kern="1200" err="1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60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6000" b="1" kern="1200" dirty="0"/>
            </a:br>
            <a:r>
              <a:rPr lang="en-US" sz="60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World cup 2022</a:t>
            </a:r>
          </a:p>
        </p:txBody>
      </p:sp>
      <p:sp>
        <p:nvSpPr>
          <p:cNvPr id="32" name="Freeform: Shape 19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C37E56B-3DC8-1909-83E4-BF57E37CE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" r="8637" b="3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’image 7" descr="Image abstraite de lignes de courb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607" r="2" b="2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2ECE1FE-6BCC-C08B-3D34-6C38E4F59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24A7410-78F3-C789-5DD4-EC756F9920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6099" r="16099"/>
          <a:stretch/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CC657FD-F1CF-661D-D7EE-8622F31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cs typeface="Segoe UI Light"/>
              </a:rPr>
              <a:t>DATABASE SQL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20F4519D-E5BD-5673-59D8-60D97A6F8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78760"/>
            <a:ext cx="346456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0425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C1E5C-6C01-8510-EFEF-81191BF6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824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Creation &amp; injection 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8222CFA-E119-D025-64FE-FCD1EC0D43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8898" r="1" b="1013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2326F4-B040-A41C-ADA5-F61A687EE3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Utilisation</a:t>
            </a:r>
            <a:r>
              <a:rPr lang="en-US" sz="2000" dirty="0">
                <a:solidFill>
                  <a:srgbClr val="FFFFFF"/>
                </a:solidFill>
              </a:rPr>
              <a:t> du client </a:t>
            </a:r>
            <a:r>
              <a:rPr lang="en-US" sz="2000" dirty="0" err="1">
                <a:solidFill>
                  <a:srgbClr val="FFFFFF"/>
                </a:solidFill>
              </a:rPr>
              <a:t>MySqlWorkBench</a:t>
            </a:r>
            <a:r>
              <a:rPr lang="en-US" sz="2000" dirty="0">
                <a:solidFill>
                  <a:srgbClr val="FFFFFF"/>
                </a:solidFill>
              </a:rPr>
              <a:t> pour des raisons pratiques et </a:t>
            </a:r>
            <a:r>
              <a:rPr lang="en-US" sz="2000" dirty="0" err="1">
                <a:solidFill>
                  <a:srgbClr val="FFFFFF"/>
                </a:solidFill>
              </a:rPr>
              <a:t>l'avantage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visuel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qu'il</a:t>
            </a:r>
            <a:r>
              <a:rPr lang="en-US" sz="2000" dirty="0">
                <a:solidFill>
                  <a:srgbClr val="FFFFFF"/>
                </a:solidFill>
              </a:rPr>
              <a:t> procure. </a:t>
            </a:r>
            <a:endParaRPr lang="en-US" sz="2000" dirty="0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Les </a:t>
            </a:r>
            <a:r>
              <a:rPr lang="en-US" sz="2000" dirty="0" err="1">
                <a:solidFill>
                  <a:srgbClr val="FFFFFF"/>
                </a:solidFill>
              </a:rPr>
              <a:t>données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sont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stucturées</a:t>
            </a:r>
            <a:r>
              <a:rPr lang="en-US" sz="2000" dirty="0">
                <a:solidFill>
                  <a:srgbClr val="FFFFFF"/>
                </a:solidFill>
              </a:rPr>
              <a:t>. On commence par la conception du MCD pour passer ensuite au MLD. </a:t>
            </a:r>
            <a:endParaRPr lang="en-US" sz="2000" dirty="0">
              <a:solidFill>
                <a:srgbClr val="FFFFFF"/>
              </a:solidFill>
              <a:cs typeface="Segoe UI"/>
            </a:endParaRP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7637B133-073C-3A23-8E8F-BB486F81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77" y="4826000"/>
            <a:ext cx="1442720" cy="12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8B87ED0-9F6C-9ACF-CBB8-E56D882E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484412"/>
            <a:ext cx="5129784" cy="5899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F5FC2B9-4417-7F6B-ED69-181253C3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472408"/>
            <a:ext cx="5129784" cy="59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2ECE1FE-6BCC-C08B-3D34-6C38E4F59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C657FD-F1CF-661D-D7EE-8622F31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4400" b="1" dirty="0">
                <a:cs typeface="Segoe UI Light"/>
              </a:rPr>
              <a:t>Machine </a:t>
            </a:r>
            <a:r>
              <a:rPr lang="fr-FR" sz="4400" b="1" dirty="0" err="1">
                <a:cs typeface="Segoe UI Light"/>
              </a:rPr>
              <a:t>learning</a:t>
            </a:r>
            <a:endParaRPr lang="fr-FR" sz="4400" b="1" dirty="0">
              <a:cs typeface="Segoe UI Light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F4B2083A-354E-1DAA-65ED-04ECAB4BD90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3529" r="13529"/>
          <a:stretch/>
        </p:blipFill>
        <p:spPr/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B66C94DB-4321-8ABB-09A9-D098F837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76220"/>
            <a:ext cx="346456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8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B182D7-ECF9-DE76-6FE9-871324B9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 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1151B038-4A05-A022-BC39-B76165BA3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Dans </a:t>
            </a:r>
            <a:r>
              <a:rPr lang="en-US" sz="2400" dirty="0" err="1">
                <a:solidFill>
                  <a:srgbClr val="FEFFFF"/>
                </a:solidFill>
              </a:rPr>
              <a:t>ce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projet</a:t>
            </a:r>
            <a:r>
              <a:rPr lang="en-US" sz="2400" dirty="0">
                <a:solidFill>
                  <a:srgbClr val="FEFFFF"/>
                </a:solidFill>
              </a:rPr>
              <a:t> , nous </a:t>
            </a:r>
            <a:r>
              <a:rPr lang="en-US" sz="2400" dirty="0" err="1">
                <a:solidFill>
                  <a:srgbClr val="FEFFFF"/>
                </a:solidFill>
              </a:rPr>
              <a:t>sommes</a:t>
            </a:r>
            <a:r>
              <a:rPr lang="en-US" sz="2400" dirty="0">
                <a:solidFill>
                  <a:srgbClr val="FEFFFF"/>
                </a:solidFill>
              </a:rPr>
              <a:t> sur </a:t>
            </a:r>
            <a:r>
              <a:rPr lang="en-US" sz="2400" dirty="0" err="1">
                <a:solidFill>
                  <a:srgbClr val="FEFFFF"/>
                </a:solidFill>
              </a:rPr>
              <a:t>problématique</a:t>
            </a:r>
            <a:r>
              <a:rPr lang="en-US" sz="2400" dirty="0">
                <a:solidFill>
                  <a:srgbClr val="FEFFFF"/>
                </a:solidFill>
              </a:rPr>
              <a:t> de classification;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Il y a 3 classes à </a:t>
            </a:r>
            <a:r>
              <a:rPr lang="en-US" sz="2400" dirty="0" err="1">
                <a:solidFill>
                  <a:srgbClr val="FEFFFF"/>
                </a:solidFill>
              </a:rPr>
              <a:t>prédire</a:t>
            </a:r>
            <a:r>
              <a:rPr lang="en-US" sz="2400" dirty="0">
                <a:solidFill>
                  <a:srgbClr val="FEFFFF"/>
                </a:solidFill>
              </a:rPr>
              <a:t> (Victoire/Match </a:t>
            </a:r>
            <a:r>
              <a:rPr lang="en-US" sz="2400" dirty="0" err="1">
                <a:solidFill>
                  <a:srgbClr val="FEFFFF"/>
                </a:solidFill>
              </a:rPr>
              <a:t>Nul</a:t>
            </a:r>
            <a:r>
              <a:rPr lang="en-US" sz="2400" dirty="0">
                <a:solidFill>
                  <a:srgbClr val="FEFFFF"/>
                </a:solidFill>
              </a:rPr>
              <a:t>/</a:t>
            </a:r>
            <a:r>
              <a:rPr lang="en-US" sz="2400" dirty="0" err="1">
                <a:solidFill>
                  <a:srgbClr val="FEFFFF"/>
                </a:solidFill>
              </a:rPr>
              <a:t>Défaite</a:t>
            </a:r>
            <a:r>
              <a:rPr lang="en-US" sz="2400" dirty="0">
                <a:solidFill>
                  <a:srgbClr val="FEFFFF"/>
                </a:solidFill>
              </a:rPr>
              <a:t>);</a:t>
            </a:r>
            <a:endParaRPr lang="en-US" sz="2400" dirty="0">
              <a:solidFill>
                <a:srgbClr val="FEFFFF"/>
              </a:solidFill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Quoi de </a:t>
            </a:r>
            <a:r>
              <a:rPr lang="en-US" sz="2400" dirty="0" err="1">
                <a:solidFill>
                  <a:srgbClr val="FEFFFF"/>
                </a:solidFill>
              </a:rPr>
              <a:t>mieux</a:t>
            </a:r>
            <a:r>
              <a:rPr lang="en-US" sz="2400" dirty="0">
                <a:solidFill>
                  <a:srgbClr val="FEFFFF"/>
                </a:solidFill>
              </a:rPr>
              <a:t> que Scikit-learn;</a:t>
            </a:r>
            <a:endParaRPr lang="en-US" sz="2400" dirty="0">
              <a:solidFill>
                <a:srgbClr val="FEFFFF"/>
              </a:solidFill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EFFFF"/>
                </a:solidFill>
              </a:rPr>
              <a:t>Plusieurs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modèles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seront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testés</a:t>
            </a:r>
            <a:r>
              <a:rPr lang="en-US" sz="2400" dirty="0">
                <a:solidFill>
                  <a:srgbClr val="FEFFFF"/>
                </a:solidFill>
              </a:rPr>
              <a:t> et </a:t>
            </a:r>
            <a:r>
              <a:rPr lang="en-US" sz="2400" dirty="0" err="1">
                <a:solidFill>
                  <a:srgbClr val="FEFFFF"/>
                </a:solidFill>
              </a:rPr>
              <a:t>évalués</a:t>
            </a:r>
            <a:r>
              <a:rPr lang="en-US" sz="2400" dirty="0">
                <a:solidFill>
                  <a:srgbClr val="FEFFFF"/>
                </a:solidFill>
              </a:rPr>
              <a:t>;</a:t>
            </a:r>
            <a:endParaRPr lang="en-US" sz="2400" dirty="0">
              <a:solidFill>
                <a:srgbClr val="FEFFFF"/>
              </a:solidFill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Une </a:t>
            </a:r>
            <a:r>
              <a:rPr lang="en-US" sz="2400" dirty="0" err="1">
                <a:solidFill>
                  <a:srgbClr val="FEFFFF"/>
                </a:solidFill>
              </a:rPr>
              <a:t>fois</a:t>
            </a:r>
            <a:r>
              <a:rPr lang="en-US" sz="2400" dirty="0">
                <a:solidFill>
                  <a:srgbClr val="FEFFFF"/>
                </a:solidFill>
              </a:rPr>
              <a:t> le bon </a:t>
            </a:r>
            <a:r>
              <a:rPr lang="en-US" sz="2400" dirty="0" err="1">
                <a:solidFill>
                  <a:srgbClr val="FEFFFF"/>
                </a:solidFill>
              </a:rPr>
              <a:t>modèle</a:t>
            </a:r>
            <a:r>
              <a:rPr lang="en-US" sz="2400" dirty="0">
                <a:solidFill>
                  <a:srgbClr val="FEFFFF"/>
                </a:solidFill>
              </a:rPr>
              <a:t> trouvé, </a:t>
            </a:r>
            <a:r>
              <a:rPr lang="en-US" sz="2400" dirty="0" err="1">
                <a:solidFill>
                  <a:srgbClr val="FEFFFF"/>
                </a:solidFill>
              </a:rPr>
              <a:t>viendra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l'étape</a:t>
            </a:r>
            <a:r>
              <a:rPr lang="en-US" sz="2400" dirty="0">
                <a:solidFill>
                  <a:srgbClr val="FEFFFF"/>
                </a:solidFill>
              </a:rPr>
              <a:t> de la </a:t>
            </a:r>
            <a:r>
              <a:rPr lang="en-US" sz="2400" dirty="0" err="1">
                <a:solidFill>
                  <a:srgbClr val="FEFFFF"/>
                </a:solidFill>
              </a:rPr>
              <a:t>customisation</a:t>
            </a:r>
            <a:r>
              <a:rPr lang="en-US" sz="2400" dirty="0">
                <a:solidFill>
                  <a:srgbClr val="FEFFFF"/>
                </a:solidFill>
              </a:rPr>
              <a:t> des </a:t>
            </a:r>
            <a:r>
              <a:rPr lang="en-US" sz="2400" dirty="0" err="1">
                <a:solidFill>
                  <a:srgbClr val="FEFFFF"/>
                </a:solidFill>
              </a:rPr>
              <a:t>hyperparamètres</a:t>
            </a:r>
            <a:r>
              <a:rPr lang="en-US" sz="2400" dirty="0">
                <a:solidFill>
                  <a:srgbClr val="FEFFFF"/>
                </a:solidFill>
              </a:rPr>
              <a:t> pour </a:t>
            </a:r>
            <a:r>
              <a:rPr lang="en-US" sz="2400" dirty="0" err="1">
                <a:solidFill>
                  <a:srgbClr val="FEFFFF"/>
                </a:solidFill>
              </a:rPr>
              <a:t>en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améliorer</a:t>
            </a:r>
            <a:r>
              <a:rPr lang="en-US" sz="2400" dirty="0">
                <a:solidFill>
                  <a:srgbClr val="FEFFFF"/>
                </a:solidFill>
              </a:rPr>
              <a:t> les performances. </a:t>
            </a:r>
            <a:endParaRPr lang="en-US" sz="2400" dirty="0">
              <a:solidFill>
                <a:srgbClr val="FEFFFF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778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D7B05-862A-8826-2D13-175D7E8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Modeles et résultats 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F77639E-B77D-E33A-2FB2-B6A5F7CB4C27}"/>
              </a:ext>
            </a:extLst>
          </p:cNvPr>
          <p:cNvSpPr txBox="1"/>
          <p:nvPr/>
        </p:nvSpPr>
        <p:spPr>
          <a:xfrm>
            <a:off x="594360" y="3155626"/>
            <a:ext cx="3444240" cy="2935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/>
              <a:t>SGDClassifier</a:t>
            </a:r>
            <a:r>
              <a:rPr lang="en-US" sz="3200" b="1" dirty="0"/>
              <a:t> </a:t>
            </a:r>
            <a:endParaRPr lang="en-US" sz="3200" b="1" dirty="0"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dirty="0">
              <a:cs typeface="Segoe UI"/>
            </a:endParaRPr>
          </a:p>
        </p:txBody>
      </p:sp>
      <p:pic>
        <p:nvPicPr>
          <p:cNvPr id="3" name="Image 3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E0F643E4-B791-E30E-D900-67A3FDCF6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61" b="1"/>
          <a:stretch/>
        </p:blipFill>
        <p:spPr>
          <a:xfrm>
            <a:off x="8405430" y="466809"/>
            <a:ext cx="3566160" cy="5577118"/>
          </a:xfrm>
          <a:prstGeom prst="rect">
            <a:avLst/>
          </a:prstGeom>
        </p:spPr>
      </p:pic>
      <p:pic>
        <p:nvPicPr>
          <p:cNvPr id="4" name="Image 4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FC4B6AC9-1661-06CA-9977-2E36A562A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70" b="1"/>
          <a:stretch/>
        </p:blipFill>
        <p:spPr>
          <a:xfrm>
            <a:off x="4382514" y="466809"/>
            <a:ext cx="3566160" cy="557711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D7B05-862A-8826-2D13-175D7E8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Modeles et résultats 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F77639E-B77D-E33A-2FB2-B6A5F7CB4C27}"/>
              </a:ext>
            </a:extLst>
          </p:cNvPr>
          <p:cNvSpPr txBox="1"/>
          <p:nvPr/>
        </p:nvSpPr>
        <p:spPr>
          <a:xfrm>
            <a:off x="594360" y="3155626"/>
            <a:ext cx="3444240" cy="2935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/>
              <a:t>KNNClassifier</a:t>
            </a:r>
            <a:r>
              <a:rPr lang="en-US" b="1" dirty="0"/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6" name="Image 6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2333D19F-7363-7335-C488-4EC484B30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5" b="1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5" name="Image 5" descr="Une image contenant texte, capture d’écran, écran&#10;&#10;Description générée automatiquement">
            <a:extLst>
              <a:ext uri="{FF2B5EF4-FFF2-40B4-BE49-F238E27FC236}">
                <a16:creationId xmlns:a16="http://schemas.microsoft.com/office/drawing/2014/main" id="{74B6312C-8EB0-0890-B812-1E0AB337D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4" b="1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7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D7B05-862A-8826-2D13-175D7E8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Modeles et résultats 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F77639E-B77D-E33A-2FB2-B6A5F7CB4C27}"/>
              </a:ext>
            </a:extLst>
          </p:cNvPr>
          <p:cNvSpPr txBox="1"/>
          <p:nvPr/>
        </p:nvSpPr>
        <p:spPr>
          <a:xfrm>
            <a:off x="594360" y="3155626"/>
            <a:ext cx="3444240" cy="2935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/>
              <a:t>RandomForest</a:t>
            </a:r>
            <a:r>
              <a:rPr lang="en-US" sz="3200" b="1" dirty="0"/>
              <a:t>    Classifier</a:t>
            </a:r>
            <a:r>
              <a:rPr lang="en-US" b="1" dirty="0"/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3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3B647637-8530-1114-16AC-8A6593DE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938" y="429980"/>
            <a:ext cx="3173045" cy="574403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0D585A1-77C5-985D-E0AB-C3133E43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46" y="428025"/>
            <a:ext cx="3231661" cy="57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8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D7B05-862A-8826-2D13-175D7E8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Modeles et résultats 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F77639E-B77D-E33A-2FB2-B6A5F7CB4C27}"/>
              </a:ext>
            </a:extLst>
          </p:cNvPr>
          <p:cNvSpPr txBox="1"/>
          <p:nvPr/>
        </p:nvSpPr>
        <p:spPr>
          <a:xfrm>
            <a:off x="594360" y="3155626"/>
            <a:ext cx="3444240" cy="2935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MLP Classifier</a:t>
            </a:r>
            <a:endParaRPr lang="en-US" sz="3200" b="1" dirty="0"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4B125388-83F7-6BE2-9E83-64594F1B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477" y="413296"/>
            <a:ext cx="3446584" cy="5855561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8D9E8A0-DFEF-7FB9-AC03-1A3687FB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93" y="411778"/>
            <a:ext cx="3720123" cy="58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30991-8D53-297B-7540-B844B81D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159" y="2983992"/>
            <a:ext cx="3619501" cy="877824"/>
          </a:xfrm>
        </p:spPr>
        <p:txBody>
          <a:bodyPr/>
          <a:lstStyle/>
          <a:p>
            <a:r>
              <a:rPr lang="fr-FR" dirty="0">
                <a:cs typeface="Segoe UI Light"/>
              </a:rPr>
              <a:t>Prédictions 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57B49A-CFDE-253D-3849-9B4E9DAB0C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561" y="3431607"/>
            <a:ext cx="3465576" cy="2464253"/>
          </a:xfrm>
        </p:spPr>
        <p:txBody>
          <a:bodyPr lIns="91440" tIns="45720" rIns="91440" bIns="45720" rtlCol="0" anchor="t"/>
          <a:lstStyle/>
          <a:p>
            <a:pPr algn="ctr"/>
            <a:r>
              <a:rPr lang="fr-FR" sz="2400" b="1" dirty="0">
                <a:cs typeface="Segoe UI"/>
              </a:rPr>
              <a:t>Le modèle retenu est le </a:t>
            </a:r>
            <a:r>
              <a:rPr lang="fr-FR" sz="2400" b="1" dirty="0" err="1">
                <a:cs typeface="Segoe UI"/>
              </a:rPr>
              <a:t>KNNClassifier</a:t>
            </a:r>
            <a:r>
              <a:rPr lang="fr-FR" sz="2400" b="1" dirty="0">
                <a:cs typeface="Segoe UI"/>
              </a:rPr>
              <a:t> pour sa constance en </a:t>
            </a:r>
            <a:r>
              <a:rPr lang="fr-FR" sz="2400" b="1" dirty="0" err="1">
                <a:cs typeface="Segoe UI"/>
              </a:rPr>
              <a:t>accuracy</a:t>
            </a:r>
            <a:r>
              <a:rPr lang="fr-FR" sz="2400" b="1" dirty="0">
                <a:cs typeface="Segoe UI"/>
              </a:rPr>
              <a:t> et l'absence apparente </a:t>
            </a:r>
            <a:endParaRPr lang="fr-FR" dirty="0">
              <a:cs typeface="Segoe UI"/>
            </a:endParaRPr>
          </a:p>
          <a:p>
            <a:pPr algn="ctr"/>
            <a:r>
              <a:rPr lang="fr-FR" sz="2400" b="1" dirty="0">
                <a:cs typeface="Segoe UI"/>
              </a:rPr>
              <a:t>d'</a:t>
            </a:r>
            <a:r>
              <a:rPr lang="fr-FR" sz="2400" b="1" dirty="0" err="1">
                <a:cs typeface="Segoe UI"/>
              </a:rPr>
              <a:t>overfitting</a:t>
            </a:r>
            <a:r>
              <a:rPr lang="fr-FR" sz="2400" b="1" dirty="0">
                <a:cs typeface="Segoe UI"/>
              </a:rPr>
              <a:t>. </a:t>
            </a:r>
            <a:endParaRPr lang="fr-FR" dirty="0">
              <a:cs typeface="Segoe UI"/>
            </a:endParaRPr>
          </a:p>
        </p:txBody>
      </p:sp>
      <p:pic>
        <p:nvPicPr>
          <p:cNvPr id="5" name="Image 5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CAF71BDF-524D-88F8-6ACA-4D012786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52" y="3935144"/>
            <a:ext cx="1377437" cy="1830528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6927D80E-4A38-08D1-24B8-622D3525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98" y="1067265"/>
            <a:ext cx="1519115" cy="1838813"/>
          </a:xfrm>
          <a:prstGeom prst="rect">
            <a:avLst/>
          </a:prstGeom>
        </p:spPr>
      </p:pic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6C3374-355E-1EB9-F0FE-E8E98CEF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11" y="1070607"/>
            <a:ext cx="5859584" cy="1832128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3364E6-FD0E-F2A8-2692-48350531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169" y="3931030"/>
            <a:ext cx="5996353" cy="1836051"/>
          </a:xfrm>
          <a:prstGeom prst="rect">
            <a:avLst/>
          </a:prstGeom>
        </p:spPr>
      </p:pic>
      <p:pic>
        <p:nvPicPr>
          <p:cNvPr id="10" name="Image 10" descr="Une image contenant texte, personne, tableau noir&#10;&#10;Description générée automatiquement">
            <a:extLst>
              <a:ext uri="{FF2B5EF4-FFF2-40B4-BE49-F238E27FC236}">
                <a16:creationId xmlns:a16="http://schemas.microsoft.com/office/drawing/2014/main" id="{ED2B6EA4-1047-8A2D-D7BC-E8689AE0A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3205"/>
            <a:ext cx="2743200" cy="20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Personne qui se tient debout sur un rocher avec les bras tendus et qui regarde les vagues de l’océan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uperposition ombré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 rtlCol="0"/>
          <a:lstStyle/>
          <a:p>
            <a:r>
              <a:rPr lang="fr-FR" dirty="0">
                <a:cs typeface="Segoe UI Light"/>
              </a:rPr>
              <a:t>Constat de départ 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1168" y="1817967"/>
            <a:ext cx="7908376" cy="4197096"/>
          </a:xfrm>
        </p:spPr>
        <p:txBody>
          <a:bodyPr lIns="91440" tIns="45720" rIns="91440" bIns="45720" rtlCol="0" anchor="t"/>
          <a:lstStyle/>
          <a:p>
            <a:r>
              <a:rPr lang="fr-FR" dirty="0">
                <a:cs typeface="Segoe UI"/>
              </a:rPr>
              <a:t>Tous les 4 ans, se déroule un événement planétaire. C'est la coupe du monde de football qui aura lieu du 20 novembre au 18 décembre 2022.  </a:t>
            </a:r>
          </a:p>
          <a:p>
            <a:endParaRPr lang="fr-FR" dirty="0">
              <a:cs typeface="Segoe UI"/>
            </a:endParaRPr>
          </a:p>
          <a:p>
            <a:r>
              <a:rPr lang="fr-FR" dirty="0">
                <a:cs typeface="Segoe UI"/>
              </a:rPr>
              <a:t>Il est l'événement sportif le plus regardé au monde. Lors de la dernière édition en Russie, il a eu pas moins de 3,5 milliards de téléspectateurs. </a:t>
            </a:r>
          </a:p>
          <a:p>
            <a:r>
              <a:rPr lang="fr-FR" dirty="0">
                <a:cs typeface="Segoe UI"/>
              </a:rPr>
              <a:t>Pour cette édition, il en est attendu plus de 5 milliards. </a:t>
            </a:r>
            <a:endParaRPr lang="fr-FR" dirty="0"/>
          </a:p>
          <a:p>
            <a:r>
              <a:rPr lang="fr-FR" dirty="0">
                <a:cs typeface="Segoe UI"/>
              </a:rPr>
              <a:t>C'est une édition spéciale puis qu'elle se déroule au Qatar, pays organisateur. </a:t>
            </a:r>
          </a:p>
          <a:p>
            <a:endParaRPr lang="fr-FR" dirty="0">
              <a:cs typeface="Segoe UI"/>
            </a:endParaRPr>
          </a:p>
          <a:p>
            <a:r>
              <a:rPr lang="fr-FR" dirty="0">
                <a:cs typeface="Segoe UI"/>
              </a:rPr>
              <a:t>C'est la première fois qu'une coupe du monde à lieu dans un pays du Golfe. Cela laisse donc place à beaucoup de débats... Mais ce n'est pas le sujet du jour ! </a:t>
            </a:r>
            <a:endParaRPr lang="fr-FR">
              <a:cs typeface="Segoe UI"/>
            </a:endParaRPr>
          </a:p>
          <a:p>
            <a:endParaRPr lang="fr-FR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2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C657FD-F1CF-661D-D7EE-8622F313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/>
              <a:t>APP streamlit  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2ECE1FE-6BCC-C08B-3D34-6C38E4F59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825625"/>
            <a:ext cx="4142091" cy="3399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Streamlit</a:t>
            </a:r>
            <a:r>
              <a:rPr lang="en-US" sz="2400" dirty="0"/>
              <a:t> </a:t>
            </a:r>
            <a:r>
              <a:rPr lang="en-US" sz="2400" dirty="0" err="1"/>
              <a:t>permet</a:t>
            </a:r>
            <a:r>
              <a:rPr lang="en-US" sz="2400" dirty="0"/>
              <a:t> </a:t>
            </a:r>
            <a:r>
              <a:rPr lang="en-US" sz="2400" dirty="0" err="1"/>
              <a:t>assez</a:t>
            </a:r>
            <a:r>
              <a:rPr lang="en-US" sz="2400" dirty="0"/>
              <a:t> </a:t>
            </a:r>
            <a:r>
              <a:rPr lang="en-US" sz="2400" dirty="0" err="1"/>
              <a:t>rapidement</a:t>
            </a:r>
            <a:r>
              <a:rPr lang="en-US" sz="2400" dirty="0"/>
              <a:t> de </a:t>
            </a:r>
            <a:r>
              <a:rPr lang="en-US" sz="2400" dirty="0" err="1"/>
              <a:t>déployer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WepApp</a:t>
            </a:r>
            <a:r>
              <a:rPr lang="en-US" sz="2400" dirty="0"/>
              <a:t> sans trop se </a:t>
            </a:r>
            <a:r>
              <a:rPr lang="en-US" sz="2400" dirty="0" err="1"/>
              <a:t>soucier</a:t>
            </a:r>
            <a:r>
              <a:rPr lang="en-US" sz="2400" dirty="0"/>
              <a:t> du code HTML CSS ;</a:t>
            </a:r>
            <a:endParaRPr lang="en-US" sz="2400" dirty="0"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Elle </a:t>
            </a:r>
            <a:r>
              <a:rPr lang="en-US" sz="2400" dirty="0" err="1"/>
              <a:t>permet</a:t>
            </a:r>
            <a:r>
              <a:rPr lang="en-US" sz="2400" dirty="0"/>
              <a:t> </a:t>
            </a:r>
            <a:r>
              <a:rPr lang="en-US" sz="2400" dirty="0" err="1"/>
              <a:t>l'implémentation</a:t>
            </a:r>
            <a:r>
              <a:rPr lang="en-US" sz="2400" dirty="0"/>
              <a:t> de code </a:t>
            </a:r>
            <a:r>
              <a:rPr lang="en-US" sz="2400" dirty="0" err="1"/>
              <a:t>en</a:t>
            </a:r>
            <a:r>
              <a:rPr lang="en-US" sz="2400" dirty="0"/>
              <a:t> python </a:t>
            </a:r>
            <a:r>
              <a:rPr lang="en-US" sz="2400" dirty="0" err="1"/>
              <a:t>ainsi</a:t>
            </a:r>
            <a:r>
              <a:rPr lang="en-US" sz="2400" dirty="0"/>
              <a:t> que de </a:t>
            </a:r>
            <a:r>
              <a:rPr lang="en-US" sz="2400" dirty="0" err="1"/>
              <a:t>ses</a:t>
            </a:r>
            <a:r>
              <a:rPr lang="en-US" sz="2400" dirty="0"/>
              <a:t> </a:t>
            </a:r>
            <a:r>
              <a:rPr lang="en-US" sz="2400" dirty="0" err="1"/>
              <a:t>librairies</a:t>
            </a:r>
            <a:r>
              <a:rPr lang="en-US" sz="2400" dirty="0"/>
              <a:t> les plus </a:t>
            </a:r>
            <a:r>
              <a:rPr lang="en-US" sz="2400" dirty="0" err="1"/>
              <a:t>populaires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</a:t>
            </a:r>
            <a:r>
              <a:rPr lang="en-US" sz="2400" dirty="0" err="1"/>
              <a:t>MatPlotLib</a:t>
            </a:r>
            <a:r>
              <a:rPr lang="en-US" sz="2400" dirty="0"/>
              <a:t>...  </a:t>
            </a:r>
            <a:endParaRPr lang="en-US" sz="2400" dirty="0">
              <a:cs typeface="Segoe U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4E82C0AD-6B3A-A33C-3DDF-A3D45BEF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141" y="542644"/>
            <a:ext cx="3936488" cy="2056814"/>
          </a:xfrm>
          <a:prstGeom prst="rect">
            <a:avLst/>
          </a:prstGeom>
        </p:spPr>
      </p:pic>
      <p:pic>
        <p:nvPicPr>
          <p:cNvPr id="3" name="Image 5">
            <a:extLst>
              <a:ext uri="{FF2B5EF4-FFF2-40B4-BE49-F238E27FC236}">
                <a16:creationId xmlns:a16="http://schemas.microsoft.com/office/drawing/2014/main" id="{43044FA3-B95C-9251-2BB9-03F3604C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87" y="2786310"/>
            <a:ext cx="5072942" cy="31705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FA46B9-956C-1E98-0A2D-444412780024}"/>
              </a:ext>
            </a:extLst>
          </p:cNvPr>
          <p:cNvSpPr txBox="1"/>
          <p:nvPr/>
        </p:nvSpPr>
        <p:spPr>
          <a:xfrm>
            <a:off x="10592541" y="6433705"/>
            <a:ext cx="1596982" cy="369332"/>
          </a:xfrm>
          <a:prstGeom prst="rect">
            <a:avLst/>
          </a:prstGeom>
          <a:solidFill>
            <a:srgbClr val="ED7D31"/>
          </a:solidFill>
          <a:ln>
            <a:solidFill>
              <a:srgbClr val="4472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i="1" dirty="0">
                <a:cs typeface="Segoe UI"/>
              </a:rPr>
              <a:t>Petite démo 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1032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>
            <a:extLst>
              <a:ext uri="{FF2B5EF4-FFF2-40B4-BE49-F238E27FC236}">
                <a16:creationId xmlns:a16="http://schemas.microsoft.com/office/drawing/2014/main" id="{B6BC25D7-9951-9208-22E8-DCB29770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8" y="31437"/>
            <a:ext cx="11975121" cy="1783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822AEA19-387C-C1B4-9C1D-2EC75EF1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" y="1917090"/>
            <a:ext cx="11975122" cy="1665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7232DC-39CB-B49D-6844-BA62736F5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" y="3656086"/>
            <a:ext cx="11975123" cy="1607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97F58C-832A-0560-FE61-F7EF883A0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" y="5342675"/>
            <a:ext cx="11975123" cy="1438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66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C72317A-3C88-B1EF-1C24-41F37C91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" y="3543063"/>
            <a:ext cx="11933103" cy="141239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82137A5E-4FFD-EEDD-8D25-C6D620E5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9" y="117569"/>
            <a:ext cx="11942283" cy="1487777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DC5CB1C3-1043-4C62-0C0D-69A236F78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2" y="1846892"/>
            <a:ext cx="11933102" cy="1415878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299431-CA68-4127-1B7A-AD98017A8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62" y="5199262"/>
            <a:ext cx="11945815" cy="14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6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capture d’écran, écran, noir&#10;&#10;Description générée automatiquement">
            <a:extLst>
              <a:ext uri="{FF2B5EF4-FFF2-40B4-BE49-F238E27FC236}">
                <a16:creationId xmlns:a16="http://schemas.microsoft.com/office/drawing/2014/main" id="{7A48DDBF-CB90-1F53-116F-47EDF3D8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1" y="2006991"/>
            <a:ext cx="3016738" cy="3262923"/>
          </a:xfrm>
          <a:prstGeom prst="rect">
            <a:avLst/>
          </a:prstGeom>
        </p:spPr>
      </p:pic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20A73EB-491B-2FD8-5818-1CE26F4E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6" y="2002535"/>
            <a:ext cx="4257430" cy="2032312"/>
          </a:xfrm>
          <a:prstGeom prst="rect">
            <a:avLst/>
          </a:prstGeom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6B0234-18CA-A481-AFEB-DF540A69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77" y="1986546"/>
            <a:ext cx="3251200" cy="3284298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55DC712-0E38-E7AC-C1C3-40D3D8EB8974}"/>
              </a:ext>
            </a:extLst>
          </p:cNvPr>
          <p:cNvSpPr/>
          <p:nvPr/>
        </p:nvSpPr>
        <p:spPr>
          <a:xfrm>
            <a:off x="3164487" y="2717760"/>
            <a:ext cx="732693" cy="48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539861F-897E-345E-0299-162AAEE72157}"/>
              </a:ext>
            </a:extLst>
          </p:cNvPr>
          <p:cNvSpPr/>
          <p:nvPr/>
        </p:nvSpPr>
        <p:spPr>
          <a:xfrm>
            <a:off x="8176102" y="2717760"/>
            <a:ext cx="732693" cy="48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10" descr="Une image contenant objet d’extérieur, plante&#10;&#10;Description générée automatiquement">
            <a:extLst>
              <a:ext uri="{FF2B5EF4-FFF2-40B4-BE49-F238E27FC236}">
                <a16:creationId xmlns:a16="http://schemas.microsoft.com/office/drawing/2014/main" id="{4D118305-ED67-0B2D-04D0-6093741CD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309" y="4365014"/>
            <a:ext cx="4374660" cy="242875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3ECAE03-CF85-2682-9341-63F3F5BDAC81}"/>
              </a:ext>
            </a:extLst>
          </p:cNvPr>
          <p:cNvCxnSpPr/>
          <p:nvPr/>
        </p:nvCxnSpPr>
        <p:spPr>
          <a:xfrm flipH="1">
            <a:off x="7816122" y="4740028"/>
            <a:ext cx="1155181" cy="638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2" descr="Une image contenant personne, joueur, extérieur, sport&#10;&#10;Description générée automatiquement">
            <a:extLst>
              <a:ext uri="{FF2B5EF4-FFF2-40B4-BE49-F238E27FC236}">
                <a16:creationId xmlns:a16="http://schemas.microsoft.com/office/drawing/2014/main" id="{6FAD807E-D241-2777-35C1-C5FDF2A44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760" y="36195"/>
            <a:ext cx="5638800" cy="1868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958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A860BB7-FD36-9C07-B5F3-E4688206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25" y="362194"/>
            <a:ext cx="10886732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axes de travail et d'améliorations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852EDB-8E6C-8A56-B78E-8734C33E6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456" y="2069832"/>
            <a:ext cx="4958966" cy="25163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/>
                </a:solidFill>
              </a:rPr>
              <a:t>Définir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tx1"/>
                </a:solidFill>
              </a:rPr>
              <a:t>nouvelles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métriques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connues</a:t>
            </a:r>
            <a:r>
              <a:rPr lang="en-US" sz="2000" b="1" dirty="0">
                <a:solidFill>
                  <a:schemeClr val="tx1"/>
                </a:solidFill>
              </a:rPr>
              <a:t> au début du match (</a:t>
            </a:r>
            <a:r>
              <a:rPr lang="en-US" sz="2000" b="1" dirty="0" err="1">
                <a:solidFill>
                  <a:schemeClr val="tx1"/>
                </a:solidFill>
              </a:rPr>
              <a:t>ex:nombres</a:t>
            </a:r>
            <a:r>
              <a:rPr lang="en-US" sz="2000" b="1" dirty="0">
                <a:solidFill>
                  <a:schemeClr val="tx1"/>
                </a:solidFill>
              </a:rPr>
              <a:t> de coupes du monde </a:t>
            </a:r>
            <a:r>
              <a:rPr lang="en-US" sz="2000" b="1" dirty="0" err="1">
                <a:solidFill>
                  <a:schemeClr val="tx1"/>
                </a:solidFill>
              </a:rPr>
              <a:t>gagnées</a:t>
            </a:r>
            <a:r>
              <a:rPr lang="en-US" sz="2000" b="1" dirty="0">
                <a:solidFill>
                  <a:schemeClr val="tx1"/>
                </a:solidFill>
              </a:rPr>
              <a:t> par </a:t>
            </a:r>
            <a:r>
              <a:rPr lang="en-US" sz="2000" b="1" dirty="0" err="1">
                <a:solidFill>
                  <a:schemeClr val="tx1"/>
                </a:solidFill>
              </a:rPr>
              <a:t>équipe</a:t>
            </a:r>
            <a:r>
              <a:rPr lang="en-US" sz="2000" b="1" dirty="0">
                <a:solidFill>
                  <a:schemeClr val="tx1"/>
                </a:solidFill>
              </a:rPr>
              <a:t>) ;</a:t>
            </a:r>
            <a:endParaRPr lang="en-US" sz="2000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Faire </a:t>
            </a:r>
            <a:r>
              <a:rPr lang="en-US" sz="2000" b="1" dirty="0" err="1">
                <a:solidFill>
                  <a:schemeClr val="tx1"/>
                </a:solidFill>
              </a:rPr>
              <a:t>une</a:t>
            </a:r>
            <a:r>
              <a:rPr lang="en-US" sz="2000" b="1" dirty="0">
                <a:solidFill>
                  <a:schemeClr val="tx1"/>
                </a:solidFill>
              </a:rPr>
              <a:t> BDD </a:t>
            </a:r>
            <a:r>
              <a:rPr lang="en-US" sz="2000" b="1" dirty="0" err="1">
                <a:solidFill>
                  <a:schemeClr val="tx1"/>
                </a:solidFill>
              </a:rPr>
              <a:t>dynamique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directement</a:t>
            </a:r>
            <a:r>
              <a:rPr lang="en-US" sz="2000" b="1" dirty="0">
                <a:solidFill>
                  <a:schemeClr val="tx1"/>
                </a:solidFill>
              </a:rPr>
              <a:t>  </a:t>
            </a:r>
            <a:r>
              <a:rPr lang="en-US" sz="2000" b="1" dirty="0" err="1">
                <a:solidFill>
                  <a:schemeClr val="tx1"/>
                </a:solidFill>
              </a:rPr>
              <a:t>jointe</a:t>
            </a:r>
            <a:r>
              <a:rPr lang="en-US" sz="2000" b="1" dirty="0">
                <a:solidFill>
                  <a:schemeClr val="tx1"/>
                </a:solidFill>
              </a:rPr>
              <a:t> avec </a:t>
            </a:r>
            <a:r>
              <a:rPr lang="en-US" sz="2000" b="1" dirty="0" err="1">
                <a:solidFill>
                  <a:schemeClr val="tx1"/>
                </a:solidFill>
              </a:rPr>
              <a:t>l'APP</a:t>
            </a:r>
            <a:r>
              <a:rPr lang="en-US" sz="2000" b="1" dirty="0">
                <a:solidFill>
                  <a:schemeClr val="tx1"/>
                </a:solidFill>
              </a:rPr>
              <a:t> ;</a:t>
            </a:r>
            <a:endParaRPr lang="en-US" sz="2000" b="1" dirty="0">
              <a:solidFill>
                <a:schemeClr val="tx1"/>
              </a:solidFill>
              <a:cs typeface="Segoe U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/>
                </a:solidFill>
              </a:rPr>
              <a:t>Implémenter</a:t>
            </a:r>
            <a:r>
              <a:rPr lang="en-US" sz="2000" b="1" dirty="0">
                <a:solidFill>
                  <a:schemeClr val="tx1"/>
                </a:solidFill>
              </a:rPr>
              <a:t> un DS des </a:t>
            </a:r>
            <a:r>
              <a:rPr lang="en-US" sz="2000" b="1" dirty="0" err="1">
                <a:solidFill>
                  <a:schemeClr val="tx1"/>
                </a:solidFill>
              </a:rPr>
              <a:t>joueurs</a:t>
            </a:r>
            <a:r>
              <a:rPr lang="en-US" sz="2000" b="1" dirty="0">
                <a:solidFill>
                  <a:schemeClr val="tx1"/>
                </a:solidFill>
              </a:rPr>
              <a:t> "</a:t>
            </a:r>
            <a:r>
              <a:rPr lang="en-US" sz="2000" b="1" dirty="0" err="1">
                <a:solidFill>
                  <a:schemeClr val="tx1"/>
                </a:solidFill>
              </a:rPr>
              <a:t>sélectionnables</a:t>
            </a:r>
            <a:r>
              <a:rPr lang="en-US" sz="2000" b="1" dirty="0">
                <a:solidFill>
                  <a:schemeClr val="tx1"/>
                </a:solidFill>
              </a:rPr>
              <a:t>" par </a:t>
            </a:r>
            <a:r>
              <a:rPr lang="en-US" sz="2000" b="1" dirty="0" err="1">
                <a:solidFill>
                  <a:schemeClr val="tx1"/>
                </a:solidFill>
              </a:rPr>
              <a:t>équipes</a:t>
            </a:r>
            <a:r>
              <a:rPr lang="en-US" sz="2000" b="1" dirty="0">
                <a:solidFill>
                  <a:schemeClr val="tx1"/>
                </a:solidFill>
              </a:rPr>
              <a:t>. Comparer </a:t>
            </a:r>
            <a:r>
              <a:rPr lang="en-US" sz="2000" b="1" dirty="0" err="1">
                <a:solidFill>
                  <a:schemeClr val="tx1"/>
                </a:solidFill>
              </a:rPr>
              <a:t>l'influence</a:t>
            </a:r>
            <a:r>
              <a:rPr lang="en-US" sz="2000" b="1" dirty="0">
                <a:solidFill>
                  <a:schemeClr val="tx1"/>
                </a:solidFill>
              </a:rPr>
              <a:t> par de </a:t>
            </a:r>
            <a:r>
              <a:rPr lang="en-US" sz="2000" b="1" dirty="0" err="1">
                <a:solidFill>
                  <a:schemeClr val="tx1"/>
                </a:solidFill>
              </a:rPr>
              <a:t>certains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joueurs</a:t>
            </a:r>
            <a:r>
              <a:rPr lang="en-US" sz="2000" b="1" dirty="0">
                <a:solidFill>
                  <a:schemeClr val="tx1"/>
                </a:solidFill>
              </a:rPr>
              <a:t> sur la performance de </a:t>
            </a:r>
            <a:r>
              <a:rPr lang="en-US" sz="2000" b="1" dirty="0" err="1">
                <a:solidFill>
                  <a:schemeClr val="tx1"/>
                </a:solidFill>
              </a:rPr>
              <a:t>l'équipe</a:t>
            </a:r>
            <a:r>
              <a:rPr lang="en-US" sz="2000" b="1" dirty="0">
                <a:solidFill>
                  <a:schemeClr val="tx1"/>
                </a:solidFill>
              </a:rPr>
              <a:t> ;</a:t>
            </a:r>
            <a:endParaRPr lang="en-US" sz="2000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tx1"/>
                </a:solidFill>
              </a:rPr>
              <a:t>OneHotEncdodin</a:t>
            </a:r>
            <a:r>
              <a:rPr lang="en-US" b="1" err="1">
                <a:solidFill>
                  <a:schemeClr val="tx1"/>
                </a:solidFill>
              </a:rPr>
              <a:t>g</a:t>
            </a:r>
            <a:r>
              <a:rPr lang="en-US" b="1" dirty="0">
                <a:solidFill>
                  <a:schemeClr val="tx1"/>
                </a:solidFill>
              </a:rPr>
              <a:t> les pays pour </a:t>
            </a:r>
            <a:r>
              <a:rPr lang="en-US" b="1" err="1">
                <a:solidFill>
                  <a:schemeClr val="tx1"/>
                </a:solidFill>
              </a:rPr>
              <a:t>voir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l'accuracy</a:t>
            </a:r>
            <a:r>
              <a:rPr lang="en-US" b="1" dirty="0">
                <a:solidFill>
                  <a:schemeClr val="tx1"/>
                </a:solidFill>
              </a:rPr>
              <a:t> </a:t>
            </a:r>
            <a:r>
              <a:rPr lang="en-US" b="1" err="1">
                <a:solidFill>
                  <a:schemeClr val="tx1"/>
                </a:solidFill>
              </a:rPr>
              <a:t>gagne</a:t>
            </a:r>
            <a:r>
              <a:rPr lang="en-US" b="1" dirty="0">
                <a:solidFill>
                  <a:schemeClr val="tx1"/>
                </a:solidFill>
              </a:rPr>
              <a:t> des points </a:t>
            </a:r>
            <a:endParaRPr lang="en-US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1700">
              <a:solidFill>
                <a:schemeClr val="tx1"/>
              </a:solidFill>
              <a:highlight>
                <a:srgbClr val="C0C0C0"/>
              </a:highlight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1700">
              <a:solidFill>
                <a:schemeClr val="tx1"/>
              </a:solidFill>
              <a:highlight>
                <a:srgbClr val="C0C0C0"/>
              </a:highlight>
              <a:cs typeface="Segoe UI"/>
            </a:endParaRPr>
          </a:p>
        </p:txBody>
      </p:sp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768E73-5A0B-585F-5104-F7684F26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67182"/>
            <a:ext cx="4788505" cy="3591378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AC0E6763-EBF4-940D-6214-69193DCEDDA6}"/>
              </a:ext>
            </a:extLst>
          </p:cNvPr>
          <p:cNvSpPr txBox="1">
            <a:spLocks/>
          </p:cNvSpPr>
          <p:nvPr/>
        </p:nvSpPr>
        <p:spPr>
          <a:xfrm>
            <a:off x="206108" y="4783654"/>
            <a:ext cx="6345255" cy="16533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Faire des </a:t>
            </a:r>
            <a:r>
              <a:rPr lang="en-US" b="1" dirty="0" err="1">
                <a:solidFill>
                  <a:schemeClr val="tx1"/>
                </a:solidFill>
              </a:rPr>
              <a:t>prédictions</a:t>
            </a:r>
            <a:r>
              <a:rPr lang="en-US" b="1" dirty="0">
                <a:solidFill>
                  <a:schemeClr val="tx1"/>
                </a:solidFill>
              </a:rPr>
              <a:t> précises sur </a:t>
            </a:r>
            <a:r>
              <a:rPr lang="en-US" b="1" dirty="0" err="1">
                <a:solidFill>
                  <a:schemeClr val="tx1"/>
                </a:solidFill>
              </a:rPr>
              <a:t>l'issue</a:t>
            </a:r>
            <a:r>
              <a:rPr lang="en-US" b="1" dirty="0">
                <a:solidFill>
                  <a:schemeClr val="tx1"/>
                </a:solidFill>
              </a:rPr>
              <a:t> d'un match de football avec du ML </a:t>
            </a:r>
            <a:r>
              <a:rPr lang="en-US" b="1" dirty="0" err="1">
                <a:solidFill>
                  <a:schemeClr val="tx1"/>
                </a:solidFill>
              </a:rPr>
              <a:t>semble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limité</a:t>
            </a:r>
            <a:r>
              <a:rPr lang="en-US" b="1" dirty="0">
                <a:solidFill>
                  <a:schemeClr val="tx1"/>
                </a:solidFill>
              </a:rPr>
              <a:t>. Des </a:t>
            </a:r>
            <a:r>
              <a:rPr lang="en-US" b="1" dirty="0" err="1">
                <a:solidFill>
                  <a:schemeClr val="tx1"/>
                </a:solidFill>
              </a:rPr>
              <a:t>résultats</a:t>
            </a:r>
            <a:r>
              <a:rPr lang="en-US" b="1" dirty="0">
                <a:solidFill>
                  <a:schemeClr val="tx1"/>
                </a:solidFill>
              </a:rPr>
              <a:t> aux </a:t>
            </a:r>
            <a:r>
              <a:rPr lang="en-US" b="1" dirty="0" err="1">
                <a:solidFill>
                  <a:schemeClr val="tx1"/>
                </a:solidFill>
              </a:rPr>
              <a:t>alentours</a:t>
            </a:r>
            <a:r>
              <a:rPr lang="en-US" b="1" dirty="0">
                <a:solidFill>
                  <a:schemeClr val="tx1"/>
                </a:solidFill>
              </a:rPr>
              <a:t> de 50% de </a:t>
            </a:r>
            <a:r>
              <a:rPr lang="en-US" b="1" dirty="0" err="1">
                <a:solidFill>
                  <a:schemeClr val="tx1"/>
                </a:solidFill>
              </a:rPr>
              <a:t>précisions</a:t>
            </a:r>
            <a:r>
              <a:rPr lang="en-US" b="1" dirty="0">
                <a:solidFill>
                  <a:schemeClr val="tx1"/>
                </a:solidFill>
              </a:rPr>
              <a:t> ne </a:t>
            </a:r>
            <a:r>
              <a:rPr lang="en-US" b="1" dirty="0" err="1">
                <a:solidFill>
                  <a:schemeClr val="tx1"/>
                </a:solidFill>
              </a:rPr>
              <a:t>sont</a:t>
            </a:r>
            <a:r>
              <a:rPr lang="en-US" b="1" dirty="0">
                <a:solidFill>
                  <a:schemeClr val="tx1"/>
                </a:solidFill>
              </a:rPr>
              <a:t> pas </a:t>
            </a:r>
            <a:r>
              <a:rPr lang="en-US" b="1" dirty="0" err="1">
                <a:solidFill>
                  <a:schemeClr val="tx1"/>
                </a:solidFill>
              </a:rPr>
              <a:t>assez</a:t>
            </a:r>
            <a:r>
              <a:rPr lang="en-US" b="1" dirty="0">
                <a:solidFill>
                  <a:schemeClr val="tx1"/>
                </a:solidFill>
              </a:rPr>
              <a:t> bons,(I) un </a:t>
            </a:r>
            <a:r>
              <a:rPr lang="en-US" b="1" dirty="0" err="1">
                <a:solidFill>
                  <a:schemeClr val="tx1"/>
                </a:solidFill>
              </a:rPr>
              <a:t>modèle</a:t>
            </a:r>
            <a:r>
              <a:rPr lang="en-US" b="1" dirty="0">
                <a:solidFill>
                  <a:schemeClr val="tx1"/>
                </a:solidFill>
              </a:rPr>
              <a:t> performant de ML </a:t>
            </a:r>
            <a:r>
              <a:rPr lang="en-US" b="1" dirty="0" err="1">
                <a:solidFill>
                  <a:schemeClr val="tx1"/>
                </a:solidFill>
              </a:rPr>
              <a:t>n'est</a:t>
            </a:r>
            <a:r>
              <a:rPr lang="en-US" b="1" dirty="0">
                <a:solidFill>
                  <a:schemeClr val="tx1"/>
                </a:solidFill>
              </a:rPr>
              <a:t> pas encore au point , (ii) les </a:t>
            </a:r>
            <a:r>
              <a:rPr lang="en-US" b="1" dirty="0" err="1">
                <a:solidFill>
                  <a:schemeClr val="tx1"/>
                </a:solidFill>
              </a:rPr>
              <a:t>matchs</a:t>
            </a:r>
            <a:r>
              <a:rPr lang="en-US" b="1" dirty="0">
                <a:solidFill>
                  <a:schemeClr val="tx1"/>
                </a:solidFill>
              </a:rPr>
              <a:t> de foot ne </a:t>
            </a:r>
            <a:r>
              <a:rPr lang="en-US" b="1" dirty="0" err="1">
                <a:solidFill>
                  <a:schemeClr val="tx1"/>
                </a:solidFill>
              </a:rPr>
              <a:t>sont</a:t>
            </a:r>
            <a:r>
              <a:rPr lang="en-US" b="1" dirty="0">
                <a:solidFill>
                  <a:schemeClr val="tx1"/>
                </a:solidFill>
              </a:rPr>
              <a:t> pas </a:t>
            </a:r>
            <a:r>
              <a:rPr lang="en-US" b="1" dirty="0" err="1">
                <a:solidFill>
                  <a:schemeClr val="tx1"/>
                </a:solidFill>
              </a:rPr>
              <a:t>prédictibles</a:t>
            </a:r>
            <a:r>
              <a:rPr lang="en-US" b="1" dirty="0">
                <a:solidFill>
                  <a:schemeClr val="tx1"/>
                </a:solidFill>
              </a:rPr>
              <a:t>. </a:t>
            </a:r>
            <a:endParaRPr lang="en-US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b="1" dirty="0">
              <a:solidFill>
                <a:schemeClr val="tx1"/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highlight>
                <a:srgbClr val="C0C0C0"/>
              </a:highlight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highlight>
                <a:srgbClr val="C0C0C0"/>
              </a:highlight>
              <a:cs typeface="Segoe U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EF403E5-81EA-4A5E-86C7-E70AB43D163A}"/>
              </a:ext>
            </a:extLst>
          </p:cNvPr>
          <p:cNvSpPr txBox="1"/>
          <p:nvPr/>
        </p:nvSpPr>
        <p:spPr>
          <a:xfrm>
            <a:off x="6652352" y="5972977"/>
            <a:ext cx="54147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hlinkClick r:id="rId3"/>
              </a:rPr>
              <a:t>https://www.linkedin.com/feed/update/urn:li:activity:6417784109510254592/</a:t>
            </a:r>
            <a:endParaRPr lang="en-US" sz="1200" i="1" dirty="0"/>
          </a:p>
          <a:p>
            <a:endParaRPr lang="en-US" sz="1200" i="1" dirty="0">
              <a:cs typeface="Segoe U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5EC664E-94D0-44A1-D8AE-131F8DFE9E36}"/>
              </a:ext>
            </a:extLst>
          </p:cNvPr>
          <p:cNvSpPr txBox="1"/>
          <p:nvPr/>
        </p:nvSpPr>
        <p:spPr>
          <a:xfrm>
            <a:off x="2508632" y="4414780"/>
            <a:ext cx="14425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cs typeface="Segoe UI"/>
              </a:rPr>
              <a:t>Conclusion</a:t>
            </a:r>
            <a:r>
              <a:rPr lang="fr-FR" dirty="0">
                <a:cs typeface="Segoe UI"/>
              </a:rPr>
              <a:t>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09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10D956C-455E-B08D-C647-D0528765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9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MERCI </a:t>
            </a:r>
            <a:endParaRPr lang="en-US" sz="9600" dirty="0">
              <a:solidFill>
                <a:schemeClr val="bg1">
                  <a:lumMod val="95000"/>
                  <a:lumOff val="5000"/>
                </a:schemeClr>
              </a:solidFill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961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Objectif du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BD60C0-F51B-FDED-99B9-9BBD773953CD}"/>
              </a:ext>
            </a:extLst>
          </p:cNvPr>
          <p:cNvSpPr txBox="1"/>
          <p:nvPr/>
        </p:nvSpPr>
        <p:spPr>
          <a:xfrm>
            <a:off x="5443022" y="890529"/>
            <a:ext cx="5754016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endParaRPr lang="fr-FR" sz="2000" b="1" dirty="0">
              <a:cs typeface="Segoe UI"/>
            </a:endParaRPr>
          </a:p>
          <a:p>
            <a:pPr algn="ctr"/>
            <a:r>
              <a:rPr lang="fr-FR" sz="2000" b="1" u="sng" dirty="0">
                <a:cs typeface="Segoe UI"/>
              </a:rPr>
              <a:t>Objectifs principaux </a:t>
            </a:r>
          </a:p>
          <a:p>
            <a:pPr algn="ctr"/>
            <a:endParaRPr lang="fr-FR" sz="2000" b="1" u="sng" dirty="0">
              <a:cs typeface="Segoe UI"/>
            </a:endParaRPr>
          </a:p>
          <a:p>
            <a:pPr marL="342900" indent="-342900">
              <a:buAutoNum type="arabicPeriod"/>
            </a:pPr>
            <a:r>
              <a:rPr lang="fr-FR" sz="2000" dirty="0">
                <a:cs typeface="Segoe UI"/>
              </a:rPr>
              <a:t>Prédiction de l'équipe victorieuse de la coupe du monde ;</a:t>
            </a:r>
          </a:p>
          <a:p>
            <a:pPr marL="342900" indent="-342900">
              <a:buAutoNum type="arabicPeriod"/>
            </a:pPr>
            <a:r>
              <a:rPr lang="fr-FR" sz="2000" dirty="0">
                <a:cs typeface="Segoe UI"/>
              </a:rPr>
              <a:t>Prédire l'issue de chacun des matchs de pools et du tableau final ; </a:t>
            </a:r>
          </a:p>
          <a:p>
            <a:pPr marL="342900" indent="-342900">
              <a:buAutoNum type="arabicPeriod"/>
            </a:pPr>
            <a:r>
              <a:rPr lang="fr-FR" sz="2000" dirty="0">
                <a:cs typeface="Segoe UI"/>
              </a:rPr>
              <a:t>Conceptualisation et création d'un BDD ; </a:t>
            </a:r>
          </a:p>
          <a:p>
            <a:pPr marL="342900" indent="-342900">
              <a:buAutoNum type="arabicPeriod"/>
            </a:pPr>
            <a:r>
              <a:rPr lang="fr-FR" sz="2000" dirty="0">
                <a:cs typeface="Segoe UI"/>
              </a:rPr>
              <a:t>Créer une </a:t>
            </a:r>
            <a:r>
              <a:rPr lang="fr-FR" sz="2000" dirty="0" err="1">
                <a:cs typeface="Segoe UI"/>
              </a:rPr>
              <a:t>webapp</a:t>
            </a:r>
            <a:r>
              <a:rPr lang="fr-FR" sz="2000" dirty="0">
                <a:cs typeface="Segoe UI"/>
              </a:rPr>
              <a:t> permettant d'effectuer des prédictions sur n'importe quelle rencontre. </a:t>
            </a:r>
          </a:p>
          <a:p>
            <a:pPr marL="342900" indent="-342900">
              <a:buAutoNum type="arabicPeriod"/>
            </a:pPr>
            <a:endParaRPr lang="fr-FR" sz="2000" u="sng" dirty="0">
              <a:cs typeface="Segoe UI"/>
            </a:endParaRPr>
          </a:p>
          <a:p>
            <a:pPr algn="ctr"/>
            <a:r>
              <a:rPr lang="fr-FR" sz="2000" b="1" u="sng" dirty="0">
                <a:cs typeface="Segoe UI"/>
              </a:rPr>
              <a:t>Objectifs secondaires</a:t>
            </a:r>
          </a:p>
          <a:p>
            <a:pPr algn="ctr"/>
            <a:endParaRPr lang="fr-FR" sz="2000" b="1" u="sng" dirty="0">
              <a:cs typeface="Segoe UI"/>
            </a:endParaRPr>
          </a:p>
          <a:p>
            <a:pPr marL="342900" indent="-342900">
              <a:buAutoNum type="arabicPeriod"/>
            </a:pPr>
            <a:r>
              <a:rPr lang="fr-FR" sz="2000" dirty="0">
                <a:cs typeface="Segoe UI"/>
              </a:rPr>
              <a:t>Mettre à jour la BDD avec les résultats ; </a:t>
            </a:r>
          </a:p>
          <a:p>
            <a:pPr marL="342900" indent="-342900">
              <a:buAutoNum type="arabicPeriod"/>
            </a:pPr>
            <a:r>
              <a:rPr lang="fr-FR" sz="2000" dirty="0">
                <a:cs typeface="Segoe UI"/>
              </a:rPr>
              <a:t>Implémenter un </a:t>
            </a:r>
            <a:r>
              <a:rPr lang="fr-FR" sz="2000" dirty="0" err="1">
                <a:cs typeface="Segoe UI"/>
              </a:rPr>
              <a:t>dataset</a:t>
            </a:r>
            <a:r>
              <a:rPr lang="fr-FR" sz="2000" dirty="0">
                <a:cs typeface="Segoe UI"/>
              </a:rPr>
              <a:t> sur les performances des joueurs par équipes ;</a:t>
            </a:r>
          </a:p>
          <a:p>
            <a:pPr marL="342900" indent="-342900">
              <a:buAutoNum type="arabicPeriod"/>
            </a:pPr>
            <a:endParaRPr lang="fr-FR" dirty="0">
              <a:cs typeface="Segoe UI"/>
            </a:endParaRPr>
          </a:p>
          <a:p>
            <a:pPr marL="342900" indent="-342900">
              <a:buAutoNum type="arabicPeriod"/>
            </a:pPr>
            <a:endParaRPr lang="fr-FR" dirty="0">
              <a:cs typeface="Segoe UI"/>
            </a:endParaRPr>
          </a:p>
          <a:p>
            <a:pPr marL="342900" indent="-342900">
              <a:buAutoNum type="arabicPeriod"/>
            </a:pPr>
            <a:endParaRPr lang="fr-FR" dirty="0">
              <a:cs typeface="Segoe UI"/>
            </a:endParaRPr>
          </a:p>
          <a:p>
            <a:pPr marL="342900" indent="-342900">
              <a:buAutoNum type="arabicPeriod"/>
            </a:pPr>
            <a:endParaRPr lang="fr-FR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73763"/>
            <a:ext cx="4537573" cy="1453896"/>
          </a:xfrm>
        </p:spPr>
        <p:txBody>
          <a:bodyPr rtlCol="0">
            <a:normAutofit/>
          </a:bodyPr>
          <a:lstStyle/>
          <a:p>
            <a:r>
              <a:rPr lang="fr-FR" dirty="0"/>
              <a:t>L'environnement du projet  </a:t>
            </a:r>
            <a:endParaRPr lang="fr-FR" dirty="0">
              <a:cs typeface="Segoe UI Light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530685"/>
          </a:xfrm>
        </p:spPr>
        <p:txBody>
          <a:bodyPr lIns="91440" tIns="45720" rIns="91440" bIns="45720" rtlCol="0" anchor="t">
            <a:noAutofit/>
          </a:bodyPr>
          <a:lstStyle/>
          <a:p>
            <a:r>
              <a:rPr lang="fr-FR" dirty="0">
                <a:latin typeface="Segoe UI"/>
                <a:cs typeface="Segoe UI"/>
              </a:rPr>
              <a:t>Bien préparer l' environnement de management de projet est essentiel. </a:t>
            </a:r>
          </a:p>
          <a:p>
            <a:endParaRPr lang="fr-FR" dirty="0">
              <a:cs typeface="Segoe UI"/>
            </a:endParaRPr>
          </a:p>
          <a:p>
            <a:pPr algn="ctr"/>
            <a:r>
              <a:rPr lang="fr-FR" b="1" u="sng" dirty="0">
                <a:cs typeface="Segoe UI"/>
              </a:rPr>
              <a:t>Mais pourquoi le faire ?</a:t>
            </a:r>
            <a:endParaRPr lang="fr-FR" dirty="0">
              <a:cs typeface="Segoe UI"/>
            </a:endParaRPr>
          </a:p>
          <a:p>
            <a:pPr algn="ctr"/>
            <a:r>
              <a:rPr lang="fr-FR" dirty="0">
                <a:cs typeface="Segoe UI"/>
              </a:rPr>
              <a:t>- Garder un œil régulier sur l'avancement du projet ;</a:t>
            </a:r>
          </a:p>
          <a:p>
            <a:pPr algn="ctr"/>
            <a:r>
              <a:rPr lang="fr-FR" dirty="0">
                <a:cs typeface="Segoe UI"/>
              </a:rPr>
              <a:t>- Etablir un planning ;</a:t>
            </a:r>
          </a:p>
          <a:p>
            <a:pPr algn="ctr"/>
            <a:r>
              <a:rPr lang="fr-FR" dirty="0">
                <a:cs typeface="Segoe UI"/>
              </a:rPr>
              <a:t>- </a:t>
            </a:r>
            <a:r>
              <a:rPr lang="fr-FR" dirty="0" err="1">
                <a:cs typeface="Segoe UI"/>
              </a:rPr>
              <a:t>Versionning</a:t>
            </a:r>
            <a:r>
              <a:rPr lang="fr-FR" dirty="0">
                <a:cs typeface="Segoe UI"/>
              </a:rPr>
              <a:t> du code </a:t>
            </a:r>
          </a:p>
          <a:p>
            <a:endParaRPr lang="fr-FR" dirty="0">
              <a:cs typeface="Segoe UI"/>
            </a:endParaRPr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Graphique 8" descr="Outils avec un remplissage uni">
            <a:extLst>
              <a:ext uri="{FF2B5EF4-FFF2-40B4-BE49-F238E27FC236}">
                <a16:creationId xmlns:a16="http://schemas.microsoft.com/office/drawing/2014/main" id="{F2E883B1-9EA1-466E-196E-2858F7A59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4751" y="309390"/>
            <a:ext cx="905220" cy="89603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89AC8B4-B63F-3505-FF42-0EE314C1E557}"/>
              </a:ext>
            </a:extLst>
          </p:cNvPr>
          <p:cNvSpPr txBox="1"/>
          <p:nvPr/>
        </p:nvSpPr>
        <p:spPr>
          <a:xfrm>
            <a:off x="7028761" y="1355075"/>
            <a:ext cx="30920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 dirty="0">
                <a:solidFill>
                  <a:srgbClr val="FFFFFF"/>
                </a:solidFill>
              </a:rPr>
              <a:t>Les outils utilisés </a:t>
            </a:r>
            <a:endParaRPr lang="fr-FR" sz="2800" u="sng" dirty="0">
              <a:cs typeface="Segoe UI"/>
            </a:endParaRP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D5255733-C26B-8CA9-D5CA-ABE838321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586" y="2612904"/>
            <a:ext cx="1971629" cy="986356"/>
          </a:xfrm>
          <a:prstGeom prst="rect">
            <a:avLst/>
          </a:prstGeom>
        </p:spPr>
      </p:pic>
      <p:pic>
        <p:nvPicPr>
          <p:cNvPr id="11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8F5038A-6A2D-A87F-6E12-065C52D5B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172" y="4355977"/>
            <a:ext cx="1889393" cy="1010553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3605F027-77C5-870B-E799-827310DE5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95" y="4441182"/>
            <a:ext cx="1944479" cy="984708"/>
          </a:xfrm>
          <a:prstGeom prst="rect">
            <a:avLst/>
          </a:prstGeom>
        </p:spPr>
      </p:pic>
      <p:sp>
        <p:nvSpPr>
          <p:cNvPr id="17" name="Flèche : trois pointes 16">
            <a:extLst>
              <a:ext uri="{FF2B5EF4-FFF2-40B4-BE49-F238E27FC236}">
                <a16:creationId xmlns:a16="http://schemas.microsoft.com/office/drawing/2014/main" id="{8BD7FEB5-0593-1B86-19A7-EDF17A6F1FD2}"/>
              </a:ext>
            </a:extLst>
          </p:cNvPr>
          <p:cNvSpPr/>
          <p:nvPr/>
        </p:nvSpPr>
        <p:spPr>
          <a:xfrm>
            <a:off x="7470959" y="3591370"/>
            <a:ext cx="1606626" cy="1523999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5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30FD1F-B64D-372A-B39B-7A00A4F7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99" y="499055"/>
            <a:ext cx="4467029" cy="95734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Screenshot</a:t>
            </a:r>
            <a:r>
              <a:rPr lang="en-US" sz="4200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83" name="Rectangle 5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6">
            <a:extLst>
              <a:ext uri="{FF2B5EF4-FFF2-40B4-BE49-F238E27FC236}">
                <a16:creationId xmlns:a16="http://schemas.microsoft.com/office/drawing/2014/main" id="{FC62E415-D71F-56BF-424A-ED941C88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457962"/>
            <a:ext cx="5586942" cy="236048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3AA7585-CBB4-EF98-A28D-30C92BED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625973"/>
            <a:ext cx="5586942" cy="2835373"/>
          </a:xfrm>
          <a:prstGeom prst="rect">
            <a:avLst/>
          </a:prstGeom>
        </p:spPr>
      </p:pic>
      <p:pic>
        <p:nvPicPr>
          <p:cNvPr id="7" name="Image 7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B07530FE-881C-C06C-51FD-09C44AF0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67875"/>
            <a:ext cx="5586942" cy="2751568"/>
          </a:xfrm>
          <a:prstGeom prst="rect">
            <a:avLst/>
          </a:prstGeom>
        </p:spPr>
      </p:pic>
      <p:pic>
        <p:nvPicPr>
          <p:cNvPr id="3" name="Image 3" descr="Une image contenant texte, personne, gens, foule&#10;&#10;Description générée automatiquement">
            <a:extLst>
              <a:ext uri="{FF2B5EF4-FFF2-40B4-BE49-F238E27FC236}">
                <a16:creationId xmlns:a16="http://schemas.microsoft.com/office/drawing/2014/main" id="{C8EF808A-E133-08EF-6E05-5E53F87DE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95" y="1618932"/>
            <a:ext cx="2675890" cy="18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73763"/>
            <a:ext cx="3619501" cy="1453896"/>
          </a:xfrm>
        </p:spPr>
        <p:txBody>
          <a:bodyPr rtlCol="0">
            <a:normAutofit/>
          </a:bodyPr>
          <a:lstStyle/>
          <a:p>
            <a:r>
              <a:rPr lang="fr-FR" sz="4000" dirty="0" err="1"/>
              <a:t>dataset</a:t>
            </a:r>
            <a:r>
              <a:rPr lang="fr-FR" sz="4000" dirty="0"/>
              <a:t> 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329921"/>
            <a:ext cx="3401310" cy="4531385"/>
          </a:xfrm>
        </p:spPr>
        <p:txBody>
          <a:bodyPr lIns="91440" tIns="45720" rIns="91440" bIns="45720" rtlCol="0" anchor="t">
            <a:noAutofit/>
          </a:bodyPr>
          <a:lstStyle/>
          <a:p>
            <a:r>
              <a:rPr lang="fr-FR" sz="1600" dirty="0">
                <a:latin typeface="Segoe UI"/>
                <a:cs typeface="Segoe UI"/>
              </a:rPr>
              <a:t>Travail important de </a:t>
            </a:r>
            <a:endParaRPr lang="fr-FR" sz="1600" dirty="0">
              <a:cs typeface="Segoe UI"/>
            </a:endParaRPr>
          </a:p>
          <a:p>
            <a:r>
              <a:rPr lang="fr-FR" sz="1600" dirty="0" err="1">
                <a:latin typeface="Segoe UI"/>
                <a:cs typeface="Segoe UI"/>
              </a:rPr>
              <a:t>pre-processing</a:t>
            </a:r>
            <a:r>
              <a:rPr lang="fr-FR" sz="1600" dirty="0">
                <a:latin typeface="Segoe UI"/>
                <a:cs typeface="Segoe UI"/>
              </a:rPr>
              <a:t> pour modeler et </a:t>
            </a:r>
            <a:r>
              <a:rPr lang="fr-FR" sz="1600" dirty="0" err="1">
                <a:latin typeface="Segoe UI"/>
                <a:cs typeface="Segoe UI"/>
              </a:rPr>
              <a:t>tranformer</a:t>
            </a:r>
            <a:r>
              <a:rPr lang="fr-FR" sz="1600" dirty="0">
                <a:latin typeface="Segoe UI"/>
                <a:cs typeface="Segoe UI"/>
              </a:rPr>
              <a:t> les données. </a:t>
            </a:r>
          </a:p>
          <a:p>
            <a:r>
              <a:rPr lang="fr-FR" sz="1600" dirty="0">
                <a:cs typeface="Segoe UI"/>
              </a:rPr>
              <a:t>Le DS reprend l'historique des confrontations d'équipes internationales depuis 1993 à aujourd'hui. </a:t>
            </a:r>
          </a:p>
          <a:p>
            <a:r>
              <a:rPr lang="fr-FR" sz="1600" dirty="0">
                <a:cs typeface="Segoe UI"/>
              </a:rPr>
              <a:t>Les </a:t>
            </a:r>
            <a:r>
              <a:rPr lang="fr-FR" sz="1600" dirty="0" err="1">
                <a:cs typeface="Segoe UI"/>
              </a:rPr>
              <a:t>features</a:t>
            </a:r>
            <a:r>
              <a:rPr lang="fr-FR" sz="1600" dirty="0">
                <a:cs typeface="Segoe UI"/>
              </a:rPr>
              <a:t> expriment le résultat des rencontres et des statistiques sur les performances par secteur de jeux (défense, attaque, rang FIFA...)</a:t>
            </a:r>
          </a:p>
          <a:p>
            <a:endParaRPr lang="fr-FR" dirty="0">
              <a:cs typeface="Segoe UI"/>
            </a:endParaRPr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3EC519B6-497A-90C3-EDAA-371C57D9C4B3}"/>
              </a:ext>
            </a:extLst>
          </p:cNvPr>
          <p:cNvSpPr txBox="1">
            <a:spLocks/>
          </p:cNvSpPr>
          <p:nvPr/>
        </p:nvSpPr>
        <p:spPr>
          <a:xfrm>
            <a:off x="4272340" y="1511613"/>
            <a:ext cx="3439013" cy="53465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u="sng" dirty="0">
                <a:cs typeface="Segoe UI"/>
              </a:rPr>
              <a:t>BEFORE CLEANING </a:t>
            </a:r>
            <a:endParaRPr lang="fr-FR"/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23921 lignes pour 25 colonnes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11/25 colonnes sont des "</a:t>
            </a:r>
            <a:r>
              <a:rPr lang="fr-FR" dirty="0" err="1">
                <a:cs typeface="Segoe UI"/>
              </a:rPr>
              <a:t>objects</a:t>
            </a:r>
            <a:r>
              <a:rPr lang="fr-FR" dirty="0">
                <a:cs typeface="Segoe UI"/>
              </a:rPr>
              <a:t>"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Entre 15000 et 16000 NaN sur 8 colonnes ; 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211 pays représentés et 82 différents tournois ;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 err="1">
                <a:cs typeface="Segoe UI"/>
              </a:rPr>
              <a:t>Features</a:t>
            </a:r>
            <a:r>
              <a:rPr lang="fr-FR" dirty="0">
                <a:cs typeface="Segoe UI"/>
              </a:rPr>
              <a:t> sur le du Qatar pratiquement vide </a:t>
            </a:r>
          </a:p>
          <a:p>
            <a:endParaRPr lang="fr-FR">
              <a:cs typeface="Segoe UI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fr-FR">
              <a:cs typeface="Segoe UI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fr-FR" dirty="0">
              <a:cs typeface="Segoe UI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fr-FR" dirty="0">
              <a:cs typeface="Segoe UI"/>
            </a:endParaRPr>
          </a:p>
          <a:p>
            <a:endParaRPr lang="fr-FR" dirty="0">
              <a:cs typeface="Segoe UI"/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076E12C-94E3-B132-348F-DC3E89C8BCB7}"/>
              </a:ext>
            </a:extLst>
          </p:cNvPr>
          <p:cNvSpPr txBox="1">
            <a:spLocks/>
          </p:cNvSpPr>
          <p:nvPr/>
        </p:nvSpPr>
        <p:spPr>
          <a:xfrm>
            <a:off x="7715111" y="2118636"/>
            <a:ext cx="4480045" cy="47400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u="sng" dirty="0">
                <a:solidFill>
                  <a:srgbClr val="FFC000"/>
                </a:solidFill>
                <a:cs typeface="Segoe UI"/>
              </a:rPr>
              <a:t>CLEANING PROCESS</a:t>
            </a:r>
            <a:endParaRPr lang="fr-FR" dirty="0">
              <a:solidFill>
                <a:srgbClr val="FFC000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Filtrer uniquement les pays participants à la coupe du monde ;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Filtrer les compétitions officiels et matchs amicaux pour sauver le Qatar;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Compléter les NaN  par une moyenne lissée de l'équipe;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Rajout de nouvelles colonnes avec la moyenne des stats par équipes "</a:t>
            </a:r>
            <a:r>
              <a:rPr lang="fr-FR" dirty="0" err="1">
                <a:cs typeface="Segoe UI"/>
              </a:rPr>
              <a:t>offense_score</a:t>
            </a:r>
            <a:r>
              <a:rPr lang="fr-FR" dirty="0">
                <a:cs typeface="Segoe UI"/>
              </a:rPr>
              <a:t>.... ;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Transformer les "</a:t>
            </a:r>
            <a:r>
              <a:rPr lang="fr-FR" dirty="0" err="1">
                <a:cs typeface="Segoe UI"/>
              </a:rPr>
              <a:t>objects</a:t>
            </a:r>
            <a:r>
              <a:rPr lang="fr-FR" dirty="0">
                <a:cs typeface="Segoe UI"/>
              </a:rPr>
              <a:t>" en Int/</a:t>
            </a:r>
            <a:r>
              <a:rPr lang="fr-FR" dirty="0" err="1">
                <a:cs typeface="Segoe UI"/>
              </a:rPr>
              <a:t>float</a:t>
            </a:r>
            <a:r>
              <a:rPr lang="fr-FR" dirty="0">
                <a:cs typeface="Segoe UI"/>
              </a:rPr>
              <a:t>; 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fr-FR" dirty="0">
                <a:cs typeface="Segoe UI"/>
              </a:rPr>
              <a:t>Supprimer les colonnes inutiles.</a:t>
            </a:r>
          </a:p>
          <a:p>
            <a:endParaRPr lang="fr-FR">
              <a:cs typeface="Segoe UI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fr-FR">
              <a:cs typeface="Segoe UI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fr-FR" dirty="0">
              <a:cs typeface="Segoe UI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fr-FR" dirty="0">
              <a:cs typeface="Segoe UI"/>
            </a:endParaRPr>
          </a:p>
          <a:p>
            <a:endParaRPr lang="fr-FR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4193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F98B5A-5FF0-431B-BE6B-DFFDA8C3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Analyse des variables 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8EB952-C485-4D70-54CB-C001D7582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 err="1">
                <a:solidFill>
                  <a:schemeClr val="bg1">
                    <a:alpha val="60000"/>
                  </a:schemeClr>
                </a:solidFill>
              </a:rPr>
              <a:t>Définition</a:t>
            </a:r>
            <a:r>
              <a:rPr lang="en-US" sz="2400" b="1" u="sng" dirty="0">
                <a:solidFill>
                  <a:schemeClr val="bg1">
                    <a:alpha val="60000"/>
                  </a:schemeClr>
                </a:solidFill>
              </a:rPr>
              <a:t> des variables à </a:t>
            </a:r>
            <a:r>
              <a:rPr lang="en-US" sz="2400" b="1" u="sng" dirty="0" err="1">
                <a:solidFill>
                  <a:schemeClr val="bg1">
                    <a:alpha val="60000"/>
                  </a:schemeClr>
                </a:solidFill>
              </a:rPr>
              <a:t>garder</a:t>
            </a:r>
            <a:r>
              <a:rPr lang="en-US" sz="2400" b="1" u="sng" dirty="0">
                <a:solidFill>
                  <a:schemeClr val="bg1">
                    <a:alpha val="60000"/>
                  </a:schemeClr>
                </a:solidFill>
              </a:rPr>
              <a:t> et à </a:t>
            </a:r>
            <a:r>
              <a:rPr lang="en-US" sz="2400" b="1" u="sng" dirty="0" err="1">
                <a:solidFill>
                  <a:schemeClr val="bg1">
                    <a:alpha val="60000"/>
                  </a:schemeClr>
                </a:solidFill>
              </a:rPr>
              <a:t>supprimer</a:t>
            </a:r>
            <a:endParaRPr lang="en-US" sz="2400" u="sng" dirty="0" err="1">
              <a:solidFill>
                <a:srgbClr val="FFFFFF">
                  <a:alpha val="60000"/>
                </a:srgbClr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>
                  <a:alpha val="60000"/>
                </a:srgbClr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Analyse de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corrélations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 ;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Analyse de Variance;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 Inflation Factor (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multicolinéarité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) ;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Segoe U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Prépa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du dataset " final"  pour le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de ML .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Segoe 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DD3B349-0E9F-1F85-A14B-E64D2928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90" y="301929"/>
            <a:ext cx="7176724" cy="62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8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81251-DFC0-A14D-89EE-212CFA42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1" y="276366"/>
            <a:ext cx="3234018" cy="2170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VIF Analysis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F754919-4272-EC4A-9ED4-6BFFC74CC0BD}"/>
              </a:ext>
            </a:extLst>
          </p:cNvPr>
          <p:cNvSpPr txBox="1"/>
          <p:nvPr/>
        </p:nvSpPr>
        <p:spPr>
          <a:xfrm>
            <a:off x="4319222" y="2295769"/>
            <a:ext cx="32568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Segoe UI"/>
              </a:rPr>
              <a:t>Définition du seuil à ne pas dépasser &lt;5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42F6EEB-098A-A77B-D5E9-EC31D389E118}"/>
              </a:ext>
            </a:extLst>
          </p:cNvPr>
          <p:cNvSpPr txBox="1"/>
          <p:nvPr/>
        </p:nvSpPr>
        <p:spPr>
          <a:xfrm>
            <a:off x="4418134" y="841374"/>
            <a:ext cx="29832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Segoe UI"/>
              </a:rPr>
              <a:t>Le VIF mesure en combien la variance influence les variables indépendantes. 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8C5BB4-6D39-CFB1-005B-5534E3E3D881}"/>
              </a:ext>
            </a:extLst>
          </p:cNvPr>
          <p:cNvSpPr txBox="1"/>
          <p:nvPr/>
        </p:nvSpPr>
        <p:spPr>
          <a:xfrm>
            <a:off x="4289913" y="3819769"/>
            <a:ext cx="32568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Segoe UI"/>
              </a:rPr>
              <a:t>Je retire 3 variables que l'analyse VIF identifie. </a:t>
            </a:r>
          </a:p>
        </p:txBody>
      </p:sp>
      <p:pic>
        <p:nvPicPr>
          <p:cNvPr id="29" name="Image 30">
            <a:extLst>
              <a:ext uri="{FF2B5EF4-FFF2-40B4-BE49-F238E27FC236}">
                <a16:creationId xmlns:a16="http://schemas.microsoft.com/office/drawing/2014/main" id="{AD97DDA3-42EF-02A3-0B2E-45B68D6B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2941461"/>
            <a:ext cx="3393440" cy="731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Image 32">
            <a:extLst>
              <a:ext uri="{FF2B5EF4-FFF2-40B4-BE49-F238E27FC236}">
                <a16:creationId xmlns:a16="http://schemas.microsoft.com/office/drawing/2014/main" id="{1C3DECE5-2F3A-FD0A-E07D-85E5E96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4241165"/>
            <a:ext cx="1905000" cy="2114550"/>
          </a:xfrm>
          <a:prstGeom prst="rect">
            <a:avLst/>
          </a:prstGeom>
        </p:spPr>
      </p:pic>
      <p:pic>
        <p:nvPicPr>
          <p:cNvPr id="36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3BA93E-AE77-2397-F364-C3ED9A83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939" y="1271479"/>
            <a:ext cx="4491892" cy="4451811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4274256-C9B9-AEEF-E834-D8F17A5E09A3}"/>
              </a:ext>
            </a:extLst>
          </p:cNvPr>
          <p:cNvSpPr txBox="1"/>
          <p:nvPr/>
        </p:nvSpPr>
        <p:spPr>
          <a:xfrm>
            <a:off x="4319221" y="5001845"/>
            <a:ext cx="32568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Segoe UI"/>
              </a:rPr>
              <a:t>Le score aussi doit être retiré car il n'est pas connue au moment de l'utilisation du modèle. </a:t>
            </a:r>
          </a:p>
        </p:txBody>
      </p:sp>
    </p:spTree>
    <p:extLst>
      <p:ext uri="{BB962C8B-B14F-4D97-AF65-F5344CB8AC3E}">
        <p14:creationId xmlns:p14="http://schemas.microsoft.com/office/powerpoint/2010/main" val="275554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1F95B-B57C-0BA4-A050-D0976DA2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Un </a:t>
            </a:r>
            <a:r>
              <a:rPr lang="en-US" sz="4800" dirty="0" err="1">
                <a:solidFill>
                  <a:schemeClr val="tx1"/>
                </a:solidFill>
              </a:rPr>
              <a:t>peu</a:t>
            </a:r>
            <a:r>
              <a:rPr lang="en-US" sz="4800" dirty="0">
                <a:solidFill>
                  <a:schemeClr val="tx1"/>
                </a:solidFill>
              </a:rPr>
              <a:t> de DATA VIZ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0DB40E53-5CDB-4A24-11E7-E6E292B5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4" y="464371"/>
            <a:ext cx="4098615" cy="2922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453918B-E25C-7952-C68A-CF48B2B1F4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7" b="7"/>
          <a:stretch/>
        </p:blipFill>
        <p:spPr>
          <a:xfrm>
            <a:off x="4914492" y="456946"/>
            <a:ext cx="3165760" cy="29242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564006B2-2DD1-8A63-00AA-E3FD8918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455" y="521187"/>
            <a:ext cx="2830409" cy="294233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D8BAC3E3-988C-4AB3-ECE5-3C463CB2E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54" y="3631422"/>
            <a:ext cx="4098615" cy="282212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que 3" descr="Œil avec un remplissage uni">
            <a:extLst>
              <a:ext uri="{FF2B5EF4-FFF2-40B4-BE49-F238E27FC236}">
                <a16:creationId xmlns:a16="http://schemas.microsoft.com/office/drawing/2014/main" id="{BE1134E3-3606-C66C-7EE8-3A233049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6060" y="5439323"/>
            <a:ext cx="1107195" cy="11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8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tion d’équilibrage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urce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 star du spectacle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ertis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363</Words>
  <Application>Microsoft Office PowerPoint</Application>
  <PresentationFormat>Grand écran</PresentationFormat>
  <Paragraphs>35</Paragraphs>
  <Slides>25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Action d’équilibrage</vt:lpstr>
      <vt:lpstr>Source</vt:lpstr>
      <vt:lpstr>La star du spectacle</vt:lpstr>
      <vt:lpstr>Divertissements</vt:lpstr>
      <vt:lpstr>Projet  World cup 2022</vt:lpstr>
      <vt:lpstr>Constat de départ </vt:lpstr>
      <vt:lpstr>Objectif du projet </vt:lpstr>
      <vt:lpstr>L'environnement du projet  </vt:lpstr>
      <vt:lpstr>Screenshot </vt:lpstr>
      <vt:lpstr>dataset </vt:lpstr>
      <vt:lpstr>Analyse des variables </vt:lpstr>
      <vt:lpstr>VIF Analysis</vt:lpstr>
      <vt:lpstr>Un peu de DATA VIZ</vt:lpstr>
      <vt:lpstr>DATABASE SQL</vt:lpstr>
      <vt:lpstr>Creation &amp; injection </vt:lpstr>
      <vt:lpstr>Présentation PowerPoint</vt:lpstr>
      <vt:lpstr>Machine learning</vt:lpstr>
      <vt:lpstr>MACHINE LEARNING </vt:lpstr>
      <vt:lpstr>Modeles et résultats </vt:lpstr>
      <vt:lpstr>Modeles et résultats </vt:lpstr>
      <vt:lpstr>Modeles et résultats </vt:lpstr>
      <vt:lpstr>Modeles et résultats </vt:lpstr>
      <vt:lpstr>Prédictions </vt:lpstr>
      <vt:lpstr>APP streamlit  </vt:lpstr>
      <vt:lpstr>Présentation PowerPoint</vt:lpstr>
      <vt:lpstr>Présentation PowerPoint</vt:lpstr>
      <vt:lpstr>Présentation PowerPoint</vt:lpstr>
      <vt:lpstr>Les axes de travail et d'améliorations</vt:lpstr>
      <vt:lpstr>MERCI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COULEUR DE L’ANNÉE 2022</dc:title>
  <dc:creator/>
  <cp:lastModifiedBy/>
  <cp:revision>1321</cp:revision>
  <dcterms:created xsi:type="dcterms:W3CDTF">2022-10-07T06:59:34Z</dcterms:created>
  <dcterms:modified xsi:type="dcterms:W3CDTF">2022-10-13T10:50:47Z</dcterms:modified>
</cp:coreProperties>
</file>